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media/image20.jpg" ContentType="image/png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57" r:id="rId4"/>
    <p:sldId id="258" r:id="rId5"/>
    <p:sldId id="269" r:id="rId6"/>
    <p:sldId id="262" r:id="rId7"/>
    <p:sldId id="266" r:id="rId8"/>
    <p:sldId id="260" r:id="rId9"/>
    <p:sldId id="271" r:id="rId10"/>
    <p:sldId id="259" r:id="rId11"/>
    <p:sldId id="261" r:id="rId12"/>
    <p:sldId id="265" r:id="rId13"/>
    <p:sldId id="268" r:id="rId14"/>
    <p:sldId id="267" r:id="rId15"/>
    <p:sldId id="263" r:id="rId16"/>
    <p:sldId id="272" r:id="rId17"/>
    <p:sldId id="264" r:id="rId18"/>
    <p:sldId id="270" r:id="rId19"/>
    <p:sldId id="273" r:id="rId20"/>
    <p:sldId id="275" r:id="rId2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45549-ACE2-441D-BD6C-8CA3B0AF2132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AA425-AACC-41F3-BE8A-561916224E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936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3134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8649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0255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1189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8448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7868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8146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2613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7488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0421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2886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2478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7717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490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3901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5045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152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5366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567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1215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9477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001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629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580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897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039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792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684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002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9903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91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33.png"/><Relationship Id="rId5" Type="http://schemas.openxmlformats.org/officeDocument/2006/relationships/image" Target="../media/image5.jpg"/><Relationship Id="rId4" Type="http://schemas.openxmlformats.org/officeDocument/2006/relationships/image" Target="../media/image32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39.pn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40.PN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41.PN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f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1.PNG"/><Relationship Id="rId5" Type="http://schemas.openxmlformats.org/officeDocument/2006/relationships/image" Target="../media/image5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0" y="846626"/>
            <a:ext cx="7648575" cy="2257426"/>
          </a:xfrm>
        </p:spPr>
        <p:txBody>
          <a:bodyPr/>
          <a:lstStyle/>
          <a:p>
            <a:r>
              <a:rPr lang="hu-HU" b="1" cap="all" dirty="0">
                <a:solidFill>
                  <a:schemeClr val="bg1"/>
                </a:solidFill>
              </a:rPr>
              <a:t>FORD MOTOR COMPANY</a:t>
            </a:r>
            <a:br>
              <a:rPr lang="hu-HU" b="1" cap="all" dirty="0">
                <a:solidFill>
                  <a:schemeClr val="bg1"/>
                </a:solidFill>
              </a:rPr>
            </a:br>
            <a:endParaRPr lang="hu-HU" b="1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2999277"/>
            <a:ext cx="5441949" cy="4081462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0" y="2229836"/>
            <a:ext cx="61055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Autó Szalon Weboldal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94617"/>
            <a:ext cx="2654546" cy="10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32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02681" y="258214"/>
            <a:ext cx="28815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Front-end </a:t>
            </a:r>
          </a:p>
        </p:txBody>
      </p:sp>
      <p:sp>
        <p:nvSpPr>
          <p:cNvPr id="23" name="Téglalap 22"/>
          <p:cNvSpPr/>
          <p:nvPr/>
        </p:nvSpPr>
        <p:spPr>
          <a:xfrm>
            <a:off x="4702681" y="1544089"/>
            <a:ext cx="7003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/>
              <a:t>CarsList</a:t>
            </a:r>
            <a:r>
              <a:rPr lang="hu-HU" sz="2800" b="1" dirty="0"/>
              <a:t> </a:t>
            </a:r>
            <a:r>
              <a:rPr lang="hu-HU" sz="2800" b="1" dirty="0" err="1"/>
              <a:t>vue</a:t>
            </a:r>
            <a:r>
              <a:rPr lang="hu-HU" sz="2800" b="1" dirty="0"/>
              <a:t> oldal</a:t>
            </a:r>
            <a:endParaRPr lang="hu-HU" sz="2800" b="1" cap="all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3" y="1734066"/>
            <a:ext cx="4069268" cy="2288964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3" y="4666681"/>
            <a:ext cx="6161350" cy="1668192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183" y="4857750"/>
            <a:ext cx="4115374" cy="1286054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4702681" y="2184711"/>
            <a:ext cx="7003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Az autókat </a:t>
            </a:r>
            <a:r>
              <a:rPr lang="hu-HU" dirty="0" err="1"/>
              <a:t>DataService.getModels</a:t>
            </a:r>
            <a:r>
              <a:rPr lang="hu-HU" dirty="0"/>
              <a:t>() függvény segítségével lekérjük az adatbázisból a Vue.js </a:t>
            </a:r>
            <a:r>
              <a:rPr lang="hu-HU" dirty="0" err="1"/>
              <a:t>componens</a:t>
            </a:r>
            <a:r>
              <a:rPr lang="hu-HU" dirty="0"/>
              <a:t>-be. </a:t>
            </a:r>
          </a:p>
          <a:p>
            <a:pPr algn="just"/>
            <a:r>
              <a:rPr lang="hu-HU" dirty="0"/>
              <a:t>A modelleket egy v-</a:t>
            </a:r>
            <a:r>
              <a:rPr lang="hu-HU" dirty="0" err="1"/>
              <a:t>for</a:t>
            </a:r>
            <a:r>
              <a:rPr lang="hu-HU" dirty="0"/>
              <a:t> segítségével </a:t>
            </a:r>
            <a:r>
              <a:rPr lang="hu-HU" dirty="0" err="1"/>
              <a:t>kilistázza</a:t>
            </a:r>
            <a:r>
              <a:rPr lang="hu-HU" dirty="0"/>
              <a:t> a program.</a:t>
            </a:r>
          </a:p>
          <a:p>
            <a:pPr algn="just"/>
            <a:r>
              <a:rPr lang="hu-HU" dirty="0"/>
              <a:t>Az autók között tudunk keresni egy input segítségével, amelyhez a </a:t>
            </a:r>
            <a:r>
              <a:rPr lang="hu-HU" dirty="0" err="1"/>
              <a:t>filteredModels</a:t>
            </a:r>
            <a:r>
              <a:rPr lang="hu-HU" dirty="0"/>
              <a:t> függvényt használtuk. A keresőbe való gépelés során csak</a:t>
            </a:r>
          </a:p>
          <a:p>
            <a:pPr algn="just"/>
            <a:r>
              <a:rPr lang="hu-HU" dirty="0"/>
              <a:t>azokat a modelleket jeleníti meg, melyeknek megegyezik a models.name értéke a keresett autójával.  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633413" y="4023030"/>
            <a:ext cx="1378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Weboldalról kép</a:t>
            </a:r>
          </a:p>
        </p:txBody>
      </p:sp>
      <p:sp>
        <p:nvSpPr>
          <p:cNvPr id="16" name="Szövegdoboz 15"/>
          <p:cNvSpPr txBox="1"/>
          <p:nvPr/>
        </p:nvSpPr>
        <p:spPr>
          <a:xfrm>
            <a:off x="633413" y="6334873"/>
            <a:ext cx="1644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Modellek kilistázása</a:t>
            </a:r>
          </a:p>
        </p:txBody>
      </p:sp>
      <p:sp>
        <p:nvSpPr>
          <p:cNvPr id="17" name="Szövegdoboz 16"/>
          <p:cNvSpPr txBox="1"/>
          <p:nvPr/>
        </p:nvSpPr>
        <p:spPr>
          <a:xfrm>
            <a:off x="7590851" y="6334872"/>
            <a:ext cx="1548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Modellek keresése</a:t>
            </a:r>
          </a:p>
        </p:txBody>
      </p:sp>
    </p:spTree>
    <p:extLst>
      <p:ext uri="{BB962C8B-B14F-4D97-AF65-F5344CB8AC3E}">
        <p14:creationId xmlns:p14="http://schemas.microsoft.com/office/powerpoint/2010/main" val="233304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02681" y="258214"/>
            <a:ext cx="28815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Front-end </a:t>
            </a:r>
          </a:p>
        </p:txBody>
      </p:sp>
      <p:sp>
        <p:nvSpPr>
          <p:cNvPr id="23" name="Téglalap 22"/>
          <p:cNvSpPr/>
          <p:nvPr/>
        </p:nvSpPr>
        <p:spPr>
          <a:xfrm>
            <a:off x="349756" y="1473682"/>
            <a:ext cx="3593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/>
              <a:t>Konfigurátor</a:t>
            </a:r>
            <a:r>
              <a:rPr lang="hu-HU" sz="2800" b="1" dirty="0"/>
              <a:t> </a:t>
            </a:r>
            <a:r>
              <a:rPr lang="hu-HU" sz="2800" b="1" dirty="0" err="1"/>
              <a:t>vue</a:t>
            </a:r>
            <a:r>
              <a:rPr lang="hu-HU" sz="2800" b="1" dirty="0"/>
              <a:t> oldal</a:t>
            </a:r>
            <a:endParaRPr lang="hu-HU" sz="2800" b="1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349756" y="2184711"/>
            <a:ext cx="7003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A </a:t>
            </a:r>
            <a:r>
              <a:rPr lang="hu-HU" dirty="0" err="1"/>
              <a:t>konfigurátor</a:t>
            </a:r>
            <a:r>
              <a:rPr lang="hu-HU" dirty="0"/>
              <a:t> oldalon testre tudod szabni a kiválasztott modellt.</a:t>
            </a:r>
          </a:p>
          <a:p>
            <a:pPr algn="just"/>
            <a:r>
              <a:rPr lang="hu-HU" dirty="0"/>
              <a:t>Az autónak meg tudod választani a külső és belső színét, amely vizuálisan is megjelenik a weboldalon. A modellen továbbá három darab extra felszereltség is választható, de ennek választása nem kötelező.</a:t>
            </a:r>
          </a:p>
          <a:p>
            <a:pPr algn="just"/>
            <a:endParaRPr lang="hu-HU" dirty="0"/>
          </a:p>
          <a:p>
            <a:pPr algn="just"/>
            <a:r>
              <a:rPr lang="hu-HU" dirty="0"/>
              <a:t>Az oldalon továbbá látható az autó leírása, adatai és ára. Az adatokat, képeket az adatbázisból érjük el. Ha befejeztük az autó konfigurálását a „Kész” gombra kattintva összegezi az oldal választásunkat.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6" y="4493035"/>
            <a:ext cx="2955419" cy="1984923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4493035"/>
            <a:ext cx="3033740" cy="1983600"/>
          </a:xfrm>
          <a:prstGeom prst="rect">
            <a:avLst/>
          </a:prstGeom>
        </p:spPr>
      </p:pic>
      <p:sp>
        <p:nvSpPr>
          <p:cNvPr id="10" name="Szövegdoboz 9"/>
          <p:cNvSpPr txBox="1"/>
          <p:nvPr/>
        </p:nvSpPr>
        <p:spPr>
          <a:xfrm>
            <a:off x="349756" y="6476635"/>
            <a:ext cx="2397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Modell megjelenítése (részlet)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3943350" y="6476634"/>
            <a:ext cx="2876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Az autó kiválasztásának az eseménye</a:t>
            </a:r>
          </a:p>
        </p:txBody>
      </p:sp>
      <p:pic>
        <p:nvPicPr>
          <p:cNvPr id="14" name="Kép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4183" y="4187034"/>
            <a:ext cx="4070400" cy="2289600"/>
          </a:xfrm>
          <a:prstGeom prst="rect">
            <a:avLst/>
          </a:prstGeom>
        </p:spPr>
      </p:pic>
      <p:sp>
        <p:nvSpPr>
          <p:cNvPr id="16" name="Szövegdoboz 15"/>
          <p:cNvSpPr txBox="1"/>
          <p:nvPr/>
        </p:nvSpPr>
        <p:spPr>
          <a:xfrm>
            <a:off x="7584183" y="6476634"/>
            <a:ext cx="1549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Weboldalról képek</a:t>
            </a:r>
          </a:p>
        </p:txBody>
      </p:sp>
      <p:pic>
        <p:nvPicPr>
          <p:cNvPr id="15" name="Kép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4183" y="1591653"/>
            <a:ext cx="4070400" cy="22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79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>
            <a:extLst>
              <a:ext uri="{FF2B5EF4-FFF2-40B4-BE49-F238E27FC236}">
                <a16:creationId xmlns:a16="http://schemas.microsoft.com/office/drawing/2014/main" id="{8CDC7CCA-15CE-4935-9FEF-D8594B9DE024}"/>
              </a:ext>
            </a:extLst>
          </p:cNvPr>
          <p:cNvSpPr/>
          <p:nvPr/>
        </p:nvSpPr>
        <p:spPr>
          <a:xfrm>
            <a:off x="1" y="1027657"/>
            <a:ext cx="12191999" cy="583034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</a:pP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359401" y="258214"/>
            <a:ext cx="34731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Regisztráció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64FDA64-A768-4B1A-AC60-3CA00FA29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006" y="2128065"/>
            <a:ext cx="2746189" cy="1716368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DC2895F3-2459-49E8-B5F9-D21C91CEA569}"/>
              </a:ext>
            </a:extLst>
          </p:cNvPr>
          <p:cNvSpPr txBox="1"/>
          <p:nvPr/>
        </p:nvSpPr>
        <p:spPr>
          <a:xfrm>
            <a:off x="627547" y="1562077"/>
            <a:ext cx="4676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A Vue.js </a:t>
            </a:r>
            <a:r>
              <a:rPr lang="hu-HU" dirty="0" err="1">
                <a:solidFill>
                  <a:schemeClr val="bg1"/>
                </a:solidFill>
              </a:rPr>
              <a:t>Frontent</a:t>
            </a:r>
            <a:r>
              <a:rPr lang="hu-HU" dirty="0">
                <a:solidFill>
                  <a:schemeClr val="bg1"/>
                </a:solidFill>
              </a:rPr>
              <a:t>-ben inputok segítségével tudjuk megadni az adatokat. A megadott értékeket a </a:t>
            </a:r>
            <a:r>
              <a:rPr lang="hu-HU" dirty="0" err="1">
                <a:solidFill>
                  <a:schemeClr val="bg1"/>
                </a:solidFill>
              </a:rPr>
              <a:t>frontent</a:t>
            </a:r>
            <a:r>
              <a:rPr lang="hu-HU" dirty="0">
                <a:solidFill>
                  <a:schemeClr val="bg1"/>
                </a:solidFill>
              </a:rPr>
              <a:t> már ellenőrzi például, hogy a jelszónak legalább 8 karaktert kell tartalmaznia. 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62C21D2-B7D4-4750-B8ED-62B1F9886A2B}"/>
              </a:ext>
            </a:extLst>
          </p:cNvPr>
          <p:cNvSpPr/>
          <p:nvPr/>
        </p:nvSpPr>
        <p:spPr>
          <a:xfrm>
            <a:off x="627547" y="3037702"/>
            <a:ext cx="5648327" cy="1716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1600"/>
            </a:pPr>
            <a:r>
              <a:rPr lang="hu-HU" dirty="0">
                <a:solidFill>
                  <a:schemeClr val="lt1"/>
                </a:solidFill>
              </a:rPr>
              <a:t>A regisztráció a során a bekért adatok közül a jelszót, </a:t>
            </a:r>
            <a:r>
              <a:rPr lang="hu-HU" dirty="0" err="1">
                <a:solidFill>
                  <a:schemeClr val="lt1"/>
                </a:solidFill>
              </a:rPr>
              <a:t>hash</a:t>
            </a:r>
            <a:r>
              <a:rPr lang="hu-HU" dirty="0">
                <a:solidFill>
                  <a:schemeClr val="lt1"/>
                </a:solidFill>
              </a:rPr>
              <a:t>-elve mentjük el az adatbázisba.</a:t>
            </a:r>
            <a:endParaRPr lang="hu-HU" dirty="0"/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</a:pPr>
            <a:r>
              <a:rPr lang="hu-HU" dirty="0">
                <a:solidFill>
                  <a:schemeClr val="lt1"/>
                </a:solidFill>
              </a:rPr>
              <a:t>Amint a felhasználó </a:t>
            </a:r>
            <a:r>
              <a:rPr lang="hu-HU" dirty="0" err="1">
                <a:solidFill>
                  <a:schemeClr val="lt1"/>
                </a:solidFill>
              </a:rPr>
              <a:t>bejelentkezik,azonnal</a:t>
            </a:r>
            <a:r>
              <a:rPr lang="hu-HU" dirty="0">
                <a:solidFill>
                  <a:schemeClr val="lt1"/>
                </a:solidFill>
              </a:rPr>
              <a:t> megkap egy </a:t>
            </a:r>
            <a:r>
              <a:rPr lang="hu-HU" dirty="0" err="1">
                <a:solidFill>
                  <a:schemeClr val="lt1"/>
                </a:solidFill>
              </a:rPr>
              <a:t>token</a:t>
            </a:r>
            <a:r>
              <a:rPr lang="hu-HU" dirty="0">
                <a:solidFill>
                  <a:schemeClr val="lt1"/>
                </a:solidFill>
              </a:rPr>
              <a:t>-t, ami biztosítja, hogy bejelentkezve </a:t>
            </a:r>
            <a:r>
              <a:rPr lang="hu-HU" dirty="0" err="1">
                <a:solidFill>
                  <a:schemeClr val="lt1"/>
                </a:solidFill>
              </a:rPr>
              <a:t>maradjon.Természetesen</a:t>
            </a:r>
            <a:r>
              <a:rPr lang="hu-HU" dirty="0">
                <a:solidFill>
                  <a:schemeClr val="lt1"/>
                </a:solidFill>
              </a:rPr>
              <a:t> ezt a frontenden is definiálni kell. Ennek megvalósításához a </a:t>
            </a:r>
            <a:r>
              <a:rPr lang="hu-HU" dirty="0" err="1">
                <a:solidFill>
                  <a:schemeClr val="lt1"/>
                </a:solidFill>
              </a:rPr>
              <a:t>JsonWebToken</a:t>
            </a:r>
            <a:r>
              <a:rPr lang="hu-HU" dirty="0">
                <a:solidFill>
                  <a:schemeClr val="lt1"/>
                </a:solidFill>
              </a:rPr>
              <a:t>-t importáltuk.</a:t>
            </a:r>
            <a:endParaRPr lang="hu-HU" dirty="0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4C5C3317-3BEC-4B6E-8F75-B686138AB883}"/>
              </a:ext>
            </a:extLst>
          </p:cNvPr>
          <p:cNvSpPr/>
          <p:nvPr/>
        </p:nvSpPr>
        <p:spPr>
          <a:xfrm>
            <a:off x="7274814" y="3831342"/>
            <a:ext cx="2992374" cy="298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</a:pPr>
            <a:r>
              <a:rPr lang="hu-HU" dirty="0">
                <a:solidFill>
                  <a:schemeClr val="bg1"/>
                </a:solidFill>
              </a:rPr>
              <a:t>A következő adatokat kell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</a:pPr>
            <a:r>
              <a:rPr lang="hu-HU" dirty="0">
                <a:solidFill>
                  <a:schemeClr val="bg1"/>
                </a:solidFill>
              </a:rPr>
              <a:t>megadni a regisztráció során: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Név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Email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Lakcím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Telefonszám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Irányítószám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Jelszó</a:t>
            </a:r>
          </a:p>
        </p:txBody>
      </p:sp>
      <p:pic>
        <p:nvPicPr>
          <p:cNvPr id="10" name="Google Shape;124;p5">
            <a:extLst>
              <a:ext uri="{FF2B5EF4-FFF2-40B4-BE49-F238E27FC236}">
                <a16:creationId xmlns:a16="http://schemas.microsoft.com/office/drawing/2014/main" id="{9AEDE387-A115-4B4C-8049-F8F9450EB90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62006" y="1338209"/>
            <a:ext cx="3743847" cy="4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25;p5">
            <a:extLst>
              <a:ext uri="{FF2B5EF4-FFF2-40B4-BE49-F238E27FC236}">
                <a16:creationId xmlns:a16="http://schemas.microsoft.com/office/drawing/2014/main" id="{472E1F51-E224-423E-86F1-C9CDF36636C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7547" y="4876552"/>
            <a:ext cx="5288577" cy="157438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AE481ADA-E387-4441-B2A4-8CA158D3961F}"/>
              </a:ext>
            </a:extLst>
          </p:cNvPr>
          <p:cNvSpPr txBox="1"/>
          <p:nvPr/>
        </p:nvSpPr>
        <p:spPr>
          <a:xfrm>
            <a:off x="627547" y="6500579"/>
            <a:ext cx="231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Regisztrációs adatok lekérése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8269046-17C3-40F6-AA74-B77C0F00ED46}"/>
              </a:ext>
            </a:extLst>
          </p:cNvPr>
          <p:cNvSpPr txBox="1"/>
          <p:nvPr/>
        </p:nvSpPr>
        <p:spPr>
          <a:xfrm>
            <a:off x="7062006" y="1781436"/>
            <a:ext cx="1336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Jelszó </a:t>
            </a:r>
            <a:r>
              <a:rPr lang="hu-HU" sz="1400" dirty="0" err="1">
                <a:solidFill>
                  <a:schemeClr val="bg1"/>
                </a:solidFill>
              </a:rPr>
              <a:t>hash-elés</a:t>
            </a:r>
            <a:endParaRPr lang="hu-H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679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D7292167-7C06-4622-8471-D461DE3C77AC}"/>
              </a:ext>
            </a:extLst>
          </p:cNvPr>
          <p:cNvSpPr/>
          <p:nvPr/>
        </p:nvSpPr>
        <p:spPr>
          <a:xfrm>
            <a:off x="1" y="1027657"/>
            <a:ext cx="12191999" cy="5830343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251388" y="258214"/>
            <a:ext cx="36892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Bejelentkezés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F9FA3D30-0CF7-4D44-8FEE-38E5B50A5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94" y="2511701"/>
            <a:ext cx="4163517" cy="23419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B8AFC366-52A9-44EB-B581-164CAEA84EF5}"/>
              </a:ext>
            </a:extLst>
          </p:cNvPr>
          <p:cNvSpPr txBox="1"/>
          <p:nvPr/>
        </p:nvSpPr>
        <p:spPr>
          <a:xfrm>
            <a:off x="6519197" y="2350856"/>
            <a:ext cx="48472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>
                <a:solidFill>
                  <a:schemeClr val="bg1"/>
                </a:solidFill>
              </a:rPr>
              <a:t>Az </a:t>
            </a:r>
            <a:r>
              <a:rPr lang="hu-HU" dirty="0" err="1">
                <a:solidFill>
                  <a:schemeClr val="bg1"/>
                </a:solidFill>
              </a:rPr>
              <a:t>autentikáció</a:t>
            </a:r>
            <a:r>
              <a:rPr lang="hu-HU" dirty="0">
                <a:solidFill>
                  <a:schemeClr val="bg1"/>
                </a:solidFill>
              </a:rPr>
              <a:t> során a felhasználó az e-mail címével és a jelszójával tudja azonosítani magát. Sikeres bejelentéses után a felhasználó mind addig bejelentkezve marad, amíg a kihelyezett „Logout”  gombra nem kattint. A gomb a „Bejelentkezés” gomb helyén jelenik meg. Ennek a működését a </a:t>
            </a:r>
            <a:r>
              <a:rPr lang="hu-HU" dirty="0" err="1">
                <a:solidFill>
                  <a:schemeClr val="bg1"/>
                </a:solidFill>
              </a:rPr>
              <a:t>json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webtoken</a:t>
            </a:r>
            <a:r>
              <a:rPr lang="hu-HU" dirty="0">
                <a:solidFill>
                  <a:schemeClr val="bg1"/>
                </a:solidFill>
              </a:rPr>
              <a:t> biztosítja. </a:t>
            </a:r>
          </a:p>
          <a:p>
            <a:pPr algn="just"/>
            <a:endParaRPr lang="hu-HU" dirty="0">
              <a:solidFill>
                <a:schemeClr val="bg1"/>
              </a:solidFill>
            </a:endParaRPr>
          </a:p>
          <a:p>
            <a:pPr algn="just"/>
            <a:r>
              <a:rPr lang="hu-HU" dirty="0">
                <a:solidFill>
                  <a:schemeClr val="bg1"/>
                </a:solidFill>
              </a:rPr>
              <a:t>A bejelentkezés több oldalra is szükséges mint például a rendelés, személyes adatok. Ezt a </a:t>
            </a:r>
            <a:r>
              <a:rPr lang="hu-HU" dirty="0" err="1">
                <a:solidFill>
                  <a:schemeClr val="bg1"/>
                </a:solidFill>
              </a:rPr>
              <a:t>midllewear</a:t>
            </a:r>
            <a:r>
              <a:rPr lang="hu-HU" dirty="0">
                <a:solidFill>
                  <a:schemeClr val="bg1"/>
                </a:solidFill>
              </a:rPr>
              <a:t>-ek biztosítják.  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BCCDBDF-621F-41F3-BE67-4FD9698691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1" y="5086905"/>
            <a:ext cx="4165200" cy="245270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3DCD12C2-E2BF-4401-B35D-D1577DDCA9C4}"/>
              </a:ext>
            </a:extLst>
          </p:cNvPr>
          <p:cNvSpPr txBox="1"/>
          <p:nvPr/>
        </p:nvSpPr>
        <p:spPr>
          <a:xfrm>
            <a:off x="823911" y="5490177"/>
            <a:ext cx="2310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Bejelentéses oldal, és Logout</a:t>
            </a:r>
          </a:p>
        </p:txBody>
      </p:sp>
    </p:spTree>
    <p:extLst>
      <p:ext uri="{BB962C8B-B14F-4D97-AF65-F5344CB8AC3E}">
        <p14:creationId xmlns:p14="http://schemas.microsoft.com/office/powerpoint/2010/main" val="2048492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3000">
              <a:schemeClr val="accent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823078" y="258214"/>
            <a:ext cx="25458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Back-end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E721ECF-F48D-4D30-91EB-64C1E18C090C}"/>
              </a:ext>
            </a:extLst>
          </p:cNvPr>
          <p:cNvSpPr txBox="1"/>
          <p:nvPr/>
        </p:nvSpPr>
        <p:spPr>
          <a:xfrm>
            <a:off x="781327" y="2012044"/>
            <a:ext cx="6143348" cy="370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hu-HU" sz="2800" dirty="0"/>
              <a:t>A backendhez Node.js technológiát használtunk. A tanulmányaink során ezt sajátítottuk el leginkább, így ebben éreztük magunkat a legerősebbnek.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hu-HU" sz="2800" dirty="0" err="1"/>
              <a:t>config</a:t>
            </a:r>
            <a:r>
              <a:rPr lang="hu-HU" sz="2800" dirty="0"/>
              <a:t>: db.js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hu-HU" sz="2800" dirty="0" err="1"/>
              <a:t>controller</a:t>
            </a:r>
            <a:r>
              <a:rPr lang="hu-HU" sz="2800" dirty="0"/>
              <a:t>: ford.controller.js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hu-HU" sz="2800" dirty="0" err="1"/>
              <a:t>model</a:t>
            </a:r>
            <a:r>
              <a:rPr lang="hu-HU" sz="2800" dirty="0"/>
              <a:t>: user.js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hu-HU" sz="2800" dirty="0" err="1"/>
              <a:t>routes</a:t>
            </a:r>
            <a:r>
              <a:rPr lang="hu-HU" sz="2800" dirty="0"/>
              <a:t>: ford.route.js ,auth.js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2BACF0AF-532D-4522-8B59-B142BF7F0A61}"/>
              </a:ext>
            </a:extLst>
          </p:cNvPr>
          <p:cNvSpPr txBox="1"/>
          <p:nvPr/>
        </p:nvSpPr>
        <p:spPr>
          <a:xfrm>
            <a:off x="8473191" y="5489906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Fileok</a:t>
            </a:r>
          </a:p>
        </p:txBody>
      </p:sp>
      <p:pic>
        <p:nvPicPr>
          <p:cNvPr id="9" name="Google Shape;107;p3">
            <a:extLst>
              <a:ext uri="{FF2B5EF4-FFF2-40B4-BE49-F238E27FC236}">
                <a16:creationId xmlns:a16="http://schemas.microsoft.com/office/drawing/2014/main" id="{15C25A5C-24C0-4D8E-B4B3-ED00B99EA85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73191" y="2479477"/>
            <a:ext cx="2459332" cy="30104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629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3000">
              <a:schemeClr val="accent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823078" y="258214"/>
            <a:ext cx="25458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Back-end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E721ECF-F48D-4D30-91EB-64C1E18C090C}"/>
              </a:ext>
            </a:extLst>
          </p:cNvPr>
          <p:cNvSpPr txBox="1"/>
          <p:nvPr/>
        </p:nvSpPr>
        <p:spPr>
          <a:xfrm>
            <a:off x="781327" y="2370802"/>
            <a:ext cx="591298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Az adatok be kérése az adatbázisból</a:t>
            </a:r>
          </a:p>
          <a:p>
            <a:pPr algn="just"/>
            <a:r>
              <a:rPr lang="hu-HU" sz="2000" dirty="0"/>
              <a:t>A kódrészlet egy Node.js szerveroldali JavaScript kód. </a:t>
            </a:r>
          </a:p>
          <a:p>
            <a:pPr algn="just"/>
            <a:r>
              <a:rPr lang="hu-HU" sz="2000" dirty="0"/>
              <a:t>A </a:t>
            </a:r>
            <a:r>
              <a:rPr lang="hu-HU" sz="2000" dirty="0" err="1"/>
              <a:t>getCars</a:t>
            </a:r>
            <a:r>
              <a:rPr lang="hu-HU" sz="2000" dirty="0"/>
              <a:t> függvényt definiálja például, ami a </a:t>
            </a:r>
            <a:r>
              <a:rPr lang="hu-HU" sz="2000" dirty="0" err="1"/>
              <a:t>FordSalon</a:t>
            </a:r>
            <a:r>
              <a:rPr lang="hu-HU" sz="2000" dirty="0"/>
              <a:t> adatbázisból kérdezi le adatokat. A SELECT * FROM </a:t>
            </a:r>
            <a:r>
              <a:rPr lang="hu-HU" sz="2000" dirty="0" err="1"/>
              <a:t>cars</a:t>
            </a:r>
            <a:r>
              <a:rPr lang="hu-HU" sz="2000" dirty="0"/>
              <a:t> SQL utasítással kér le minden rekordot például a "</a:t>
            </a:r>
            <a:r>
              <a:rPr lang="hu-HU" sz="2000" dirty="0" err="1"/>
              <a:t>cars</a:t>
            </a:r>
            <a:r>
              <a:rPr lang="hu-HU" sz="2000" dirty="0"/>
              <a:t>" táblából. Ha az adatbáziskapcsolat során hiba történik, </a:t>
            </a:r>
          </a:p>
          <a:p>
            <a:pPr algn="just"/>
            <a:r>
              <a:rPr lang="hu-HU" sz="2000" dirty="0"/>
              <a:t>akkor a függvény egy 500-as HTTP válaszkóddal tér vissza, </a:t>
            </a:r>
          </a:p>
          <a:p>
            <a:pPr algn="just"/>
            <a:r>
              <a:rPr lang="hu-HU" sz="2000" dirty="0"/>
              <a:t>és egy üzenetet küld a hiba részleteiről. Ha sikeresen lefutott a lekérdezés, akkor a függvény visszaküldi az adatokat.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8B71DC5-0703-4C67-A1CD-97956FE04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883" y="1628298"/>
            <a:ext cx="4335790" cy="4778218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2BACF0AF-532D-4522-8B59-B142BF7F0A61}"/>
              </a:ext>
            </a:extLst>
          </p:cNvPr>
          <p:cNvSpPr txBox="1"/>
          <p:nvPr/>
        </p:nvSpPr>
        <p:spPr>
          <a:xfrm>
            <a:off x="7074883" y="6445897"/>
            <a:ext cx="1598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err="1"/>
              <a:t>Get</a:t>
            </a:r>
            <a:r>
              <a:rPr lang="hu-HU" sz="1400" dirty="0"/>
              <a:t> függvény példa</a:t>
            </a:r>
          </a:p>
        </p:txBody>
      </p:sp>
    </p:spTree>
    <p:extLst>
      <p:ext uri="{BB962C8B-B14F-4D97-AF65-F5344CB8AC3E}">
        <p14:creationId xmlns:p14="http://schemas.microsoft.com/office/powerpoint/2010/main" val="4055160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3000">
              <a:schemeClr val="accent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823078" y="258214"/>
            <a:ext cx="25458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Back-end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AA7D02D-3C07-4073-B55A-665BDB553C5A}"/>
              </a:ext>
            </a:extLst>
          </p:cNvPr>
          <p:cNvSpPr txBox="1"/>
          <p:nvPr/>
        </p:nvSpPr>
        <p:spPr>
          <a:xfrm>
            <a:off x="183016" y="1847019"/>
            <a:ext cx="59129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Postman</a:t>
            </a:r>
          </a:p>
          <a:p>
            <a:pPr algn="just"/>
            <a:r>
              <a:rPr lang="hu-HU" sz="2000" dirty="0"/>
              <a:t>A Back-End metódusainak tesztelésére a Postmant használtuk.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0098B4B-41DE-49B8-AF17-1E79ED9F0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894" y="1847019"/>
            <a:ext cx="5191374" cy="386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07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70690" y="258214"/>
            <a:ext cx="26506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Adatbázis </a:t>
            </a:r>
          </a:p>
        </p:txBody>
      </p:sp>
      <p:sp>
        <p:nvSpPr>
          <p:cNvPr id="23" name="Téglalap 22"/>
          <p:cNvSpPr/>
          <p:nvPr/>
        </p:nvSpPr>
        <p:spPr>
          <a:xfrm>
            <a:off x="349756" y="1473682"/>
            <a:ext cx="3593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/>
              <a:t>Modell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6095999" y="5519174"/>
            <a:ext cx="1438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Adatbázis modell</a:t>
            </a:r>
          </a:p>
        </p:txBody>
      </p:sp>
      <p:sp>
        <p:nvSpPr>
          <p:cNvPr id="7" name="Google Shape;95;p2">
            <a:extLst>
              <a:ext uri="{FF2B5EF4-FFF2-40B4-BE49-F238E27FC236}">
                <a16:creationId xmlns:a16="http://schemas.microsoft.com/office/drawing/2014/main" id="{79335740-45A3-4592-84FD-97C5DA8FA3FC}"/>
              </a:ext>
            </a:extLst>
          </p:cNvPr>
          <p:cNvSpPr txBox="1"/>
          <p:nvPr/>
        </p:nvSpPr>
        <p:spPr>
          <a:xfrm>
            <a:off x="349756" y="2034594"/>
            <a:ext cx="2899611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ym typeface="Calibri"/>
              </a:rPr>
              <a:t>Mysql</a:t>
            </a:r>
            <a:r>
              <a:rPr lang="hu-HU" dirty="0">
                <a:sym typeface="Calibri"/>
              </a:rPr>
              <a:t> adatbázist </a:t>
            </a:r>
            <a:r>
              <a:rPr lang="hu-HU" dirty="0" err="1">
                <a:sym typeface="Calibri"/>
              </a:rPr>
              <a:t>használtnuk</a:t>
            </a:r>
            <a:r>
              <a:rPr lang="hu-HU" dirty="0">
                <a:sym typeface="Calibri"/>
              </a:rPr>
              <a:t> a projekthez, ugyanis ezt találtuk a legmegfelelőbbnek a projektünkhöz.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ym typeface="Calibri"/>
            </a:endParaRPr>
          </a:p>
        </p:txBody>
      </p:sp>
      <p:sp>
        <p:nvSpPr>
          <p:cNvPr id="9" name="Google Shape;96;p2">
            <a:extLst>
              <a:ext uri="{FF2B5EF4-FFF2-40B4-BE49-F238E27FC236}">
                <a16:creationId xmlns:a16="http://schemas.microsoft.com/office/drawing/2014/main" id="{8D821737-8664-4063-BFE3-F7C9B47D3196}"/>
              </a:ext>
            </a:extLst>
          </p:cNvPr>
          <p:cNvSpPr txBox="1"/>
          <p:nvPr/>
        </p:nvSpPr>
        <p:spPr>
          <a:xfrm>
            <a:off x="2146553" y="3641738"/>
            <a:ext cx="218172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b="1" dirty="0">
                <a:latin typeface="Calibri"/>
                <a:ea typeface="Calibri"/>
                <a:cs typeface="Calibri"/>
                <a:sym typeface="Calibri"/>
              </a:rPr>
              <a:t>Kapcsoló tábláink:</a:t>
            </a:r>
            <a:endParaRPr b="1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sz="1800" dirty="0" err="1">
                <a:latin typeface="Calibri"/>
                <a:ea typeface="Calibri"/>
                <a:cs typeface="Calibri"/>
                <a:sym typeface="Calibri"/>
              </a:rPr>
              <a:t>users_payment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sz="1800" dirty="0" err="1">
                <a:latin typeface="Calibri"/>
                <a:ea typeface="Calibri"/>
                <a:cs typeface="Calibri"/>
                <a:sym typeface="Calibri"/>
              </a:rPr>
              <a:t>cars_salons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sz="1800" dirty="0" err="1">
                <a:latin typeface="Calibri"/>
                <a:ea typeface="Calibri"/>
                <a:cs typeface="Calibri"/>
                <a:sym typeface="Calibri"/>
              </a:rPr>
              <a:t>cars_extras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94;p2">
            <a:extLst>
              <a:ext uri="{FF2B5EF4-FFF2-40B4-BE49-F238E27FC236}">
                <a16:creationId xmlns:a16="http://schemas.microsoft.com/office/drawing/2014/main" id="{797678A9-562D-4B3B-9C99-D8971098338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2248714"/>
            <a:ext cx="5600100" cy="3249822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</p:pic>
      <p:pic>
        <p:nvPicPr>
          <p:cNvPr id="14" name="Google Shape;97;p2">
            <a:extLst>
              <a:ext uri="{FF2B5EF4-FFF2-40B4-BE49-F238E27FC236}">
                <a16:creationId xmlns:a16="http://schemas.microsoft.com/office/drawing/2014/main" id="{63DDEF77-B936-4FB8-A97B-AAA58DA260A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96752" y="2309916"/>
            <a:ext cx="1397267" cy="7231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92B9532C-0309-4EC7-89AF-8D3C55076883}"/>
              </a:ext>
            </a:extLst>
          </p:cNvPr>
          <p:cNvSpPr/>
          <p:nvPr/>
        </p:nvSpPr>
        <p:spPr>
          <a:xfrm>
            <a:off x="349756" y="3641738"/>
            <a:ext cx="15616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hu-HU" b="1" dirty="0">
                <a:sym typeface="Calibri"/>
              </a:rPr>
              <a:t>Tábláink:</a:t>
            </a:r>
            <a:endParaRPr lang="hu-HU" b="1" dirty="0"/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cars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models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users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salons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payment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extras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1173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5245434" y="258214"/>
            <a:ext cx="17011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Cyclic</a:t>
            </a:r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59ABB40-D81A-4D6B-8D82-BA67E5C2A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49" y="2571706"/>
            <a:ext cx="2857647" cy="1714588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C742A19A-5B23-435B-8C27-AC45E762505D}"/>
              </a:ext>
            </a:extLst>
          </p:cNvPr>
          <p:cNvSpPr/>
          <p:nvPr/>
        </p:nvSpPr>
        <p:spPr>
          <a:xfrm>
            <a:off x="5245434" y="213633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Cyclic.sh egy olyan platform, amely lehetővé teszi a JavaScript fejlesztők számára, hogy egységes környezetben dolgozzanak a frontend és backend fejlesztésére, és automatizált működése révén csökkenti az adminisztratív feladatokat. Emellett integrált fejlesztői környezetet kínál, ami megkönnyíti a fejlesztők munkáját. A dinamikus skálázás és a </a:t>
            </a:r>
            <a:r>
              <a:rPr lang="hu-HU" dirty="0" err="1">
                <a:solidFill>
                  <a:schemeClr val="bg1"/>
                </a:solidFill>
              </a:rPr>
              <a:t>cloud-native</a:t>
            </a:r>
            <a:r>
              <a:rPr lang="hu-HU" dirty="0">
                <a:solidFill>
                  <a:schemeClr val="bg1"/>
                </a:solidFill>
              </a:rPr>
              <a:t> jelleg pedig elősegíti az alkalmazások hatékony futtatását a felhőben. Összességében, ha a JavaScript fejlesztésben dolgozik, a Cyclic.sh lehet egy hasznos eszköz a fejlesztési folyamatban.</a:t>
            </a:r>
          </a:p>
        </p:txBody>
      </p:sp>
    </p:spTree>
    <p:extLst>
      <p:ext uri="{BB962C8B-B14F-4D97-AF65-F5344CB8AC3E}">
        <p14:creationId xmlns:p14="http://schemas.microsoft.com/office/powerpoint/2010/main" val="1414377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7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0CDFED8-119B-4A61-8813-B7E3310C0927}"/>
              </a:ext>
            </a:extLst>
          </p:cNvPr>
          <p:cNvSpPr txBox="1"/>
          <p:nvPr/>
        </p:nvSpPr>
        <p:spPr>
          <a:xfrm>
            <a:off x="183016" y="1847019"/>
            <a:ext cx="59129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Mappa struktúráját kialakítása</a:t>
            </a:r>
          </a:p>
          <a:p>
            <a:pPr algn="just"/>
            <a:r>
              <a:rPr lang="hu-HU" sz="2000" dirty="0"/>
              <a:t>A mappa struktúráját úgy alakítottuk ki, hogy minél egyszerűbben elérjük az adatokat. Az adatbázisban található több táblában a mappák elérésének a linkje. 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F6618C6-630F-44A0-8AD1-3C726034D019}"/>
              </a:ext>
            </a:extLst>
          </p:cNvPr>
          <p:cNvSpPr txBox="1"/>
          <p:nvPr/>
        </p:nvSpPr>
        <p:spPr>
          <a:xfrm>
            <a:off x="183016" y="3564432"/>
            <a:ext cx="59129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Szövegek</a:t>
            </a:r>
          </a:p>
          <a:p>
            <a:pPr algn="just"/>
            <a:r>
              <a:rPr lang="hu-HU" sz="2000" dirty="0"/>
              <a:t>A szövegek nagy részét a Ford hivatalos oldaláról másoltuk.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834FA26-F0F7-45AE-9B2C-39424A14515F}"/>
              </a:ext>
            </a:extLst>
          </p:cNvPr>
          <p:cNvSpPr txBox="1"/>
          <p:nvPr/>
        </p:nvSpPr>
        <p:spPr>
          <a:xfrm>
            <a:off x="183016" y="4974068"/>
            <a:ext cx="59129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Képek</a:t>
            </a:r>
          </a:p>
          <a:p>
            <a:pPr algn="just"/>
            <a:r>
              <a:rPr lang="hu-HU" sz="2000" dirty="0"/>
              <a:t>A képek össze gyűjtse egy nagy munka volt, mert mindegyik modellről 5 darab képet kellet keresnünk.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C542A37A-186E-4604-93CC-F1923FFAC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194" y="2312198"/>
            <a:ext cx="3643239" cy="3643239"/>
          </a:xfrm>
          <a:prstGeom prst="rect">
            <a:avLst/>
          </a:prstGeom>
        </p:spPr>
      </p:pic>
      <p:sp>
        <p:nvSpPr>
          <p:cNvPr id="13" name="Téglalap 12">
            <a:extLst>
              <a:ext uri="{FF2B5EF4-FFF2-40B4-BE49-F238E27FC236}">
                <a16:creationId xmlns:a16="http://schemas.microsoft.com/office/drawing/2014/main" id="{CBA117BA-A723-4E4E-AAE3-6134F8361DAA}"/>
              </a:ext>
            </a:extLst>
          </p:cNvPr>
          <p:cNvSpPr/>
          <p:nvPr/>
        </p:nvSpPr>
        <p:spPr>
          <a:xfrm>
            <a:off x="4206747" y="267145"/>
            <a:ext cx="37785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Gyűjtőmunka </a:t>
            </a:r>
          </a:p>
        </p:txBody>
      </p:sp>
    </p:spTree>
    <p:extLst>
      <p:ext uri="{BB962C8B-B14F-4D97-AF65-F5344CB8AC3E}">
        <p14:creationId xmlns:p14="http://schemas.microsoft.com/office/powerpoint/2010/main" val="282713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4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5088038" y="258214"/>
            <a:ext cx="201592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Téma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F8C4D3C7-EE2C-4305-8DCA-5020F0546804}"/>
              </a:ext>
            </a:extLst>
          </p:cNvPr>
          <p:cNvSpPr/>
          <p:nvPr/>
        </p:nvSpPr>
        <p:spPr>
          <a:xfrm>
            <a:off x="720570" y="2584857"/>
            <a:ext cx="10750858" cy="2574524"/>
          </a:xfrm>
          <a:prstGeom prst="roundRect">
            <a:avLst/>
          </a:prstGeom>
          <a:solidFill>
            <a:schemeClr val="accent1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C50CF01-CFB9-49A6-9491-BC5FE66FEB56}"/>
              </a:ext>
            </a:extLst>
          </p:cNvPr>
          <p:cNvSpPr txBox="1"/>
          <p:nvPr/>
        </p:nvSpPr>
        <p:spPr>
          <a:xfrm>
            <a:off x="990787" y="3087289"/>
            <a:ext cx="10210424" cy="156966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bg1"/>
                </a:solidFill>
              </a:rPr>
              <a:t>A szakdolgozat témája egy Ford szalon weboldal.</a:t>
            </a:r>
          </a:p>
          <a:p>
            <a:r>
              <a:rPr lang="hu-HU" sz="3200" dirty="0">
                <a:solidFill>
                  <a:schemeClr val="bg1"/>
                </a:solidFill>
              </a:rPr>
              <a:t>Az oldalon a modelleket személyre szabhatjuk.</a:t>
            </a:r>
          </a:p>
          <a:p>
            <a:r>
              <a:rPr lang="hu-HU" sz="3200" dirty="0">
                <a:solidFill>
                  <a:schemeClr val="bg1"/>
                </a:solidFill>
              </a:rPr>
              <a:t>A megrendelést az online felülettel próbáljuk megkönnyíteni</a:t>
            </a:r>
          </a:p>
        </p:txBody>
      </p:sp>
    </p:spTree>
    <p:extLst>
      <p:ext uri="{BB962C8B-B14F-4D97-AF65-F5344CB8AC3E}">
        <p14:creationId xmlns:p14="http://schemas.microsoft.com/office/powerpoint/2010/main" val="3577398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>
            <a:extLst>
              <a:ext uri="{FF2B5EF4-FFF2-40B4-BE49-F238E27FC236}">
                <a16:creationId xmlns:a16="http://schemas.microsoft.com/office/drawing/2014/main" id="{7C0A6C27-411C-44CE-94F5-D1FA97784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363" y="2934555"/>
            <a:ext cx="8905274" cy="988890"/>
          </a:xfrm>
        </p:spPr>
        <p:txBody>
          <a:bodyPr/>
          <a:lstStyle/>
          <a:p>
            <a:r>
              <a:rPr lang="hu-HU" b="1" cap="all" dirty="0"/>
              <a:t>Köszönjük a figyelmet!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4273304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églalap 17"/>
          <p:cNvSpPr/>
          <p:nvPr/>
        </p:nvSpPr>
        <p:spPr>
          <a:xfrm>
            <a:off x="1" y="1027657"/>
            <a:ext cx="12191999" cy="5830343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3495675" y="258216"/>
            <a:ext cx="52006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Választott nyelvek</a:t>
            </a:r>
          </a:p>
        </p:txBody>
      </p:sp>
      <p:sp>
        <p:nvSpPr>
          <p:cNvPr id="19" name="Lekerekített téglalap 18"/>
          <p:cNvSpPr/>
          <p:nvPr/>
        </p:nvSpPr>
        <p:spPr>
          <a:xfrm>
            <a:off x="583910" y="1572802"/>
            <a:ext cx="3240000" cy="396000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/>
          </a:p>
        </p:txBody>
      </p:sp>
      <p:sp>
        <p:nvSpPr>
          <p:cNvPr id="20" name="Lekerekített téglalap 19"/>
          <p:cNvSpPr/>
          <p:nvPr/>
        </p:nvSpPr>
        <p:spPr>
          <a:xfrm>
            <a:off x="8334906" y="1572802"/>
            <a:ext cx="3240000" cy="39600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Lekerekített téglalap 20"/>
          <p:cNvSpPr/>
          <p:nvPr/>
        </p:nvSpPr>
        <p:spPr>
          <a:xfrm>
            <a:off x="4477812" y="1619203"/>
            <a:ext cx="3240000" cy="39600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7" name="Kép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61" y="1708551"/>
            <a:ext cx="1177110" cy="720000"/>
          </a:xfrm>
          <a:prstGeom prst="rect">
            <a:avLst/>
          </a:prstGeom>
        </p:spPr>
      </p:pic>
      <p:pic>
        <p:nvPicPr>
          <p:cNvPr id="22" name="Kép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43" y="1708551"/>
            <a:ext cx="830931" cy="720000"/>
          </a:xfrm>
          <a:prstGeom prst="rect">
            <a:avLst/>
          </a:prstGeom>
        </p:spPr>
      </p:pic>
      <p:sp>
        <p:nvSpPr>
          <p:cNvPr id="25" name="Téglalap 24"/>
          <p:cNvSpPr/>
          <p:nvPr/>
        </p:nvSpPr>
        <p:spPr>
          <a:xfrm>
            <a:off x="844627" y="2410581"/>
            <a:ext cx="2718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</a:rPr>
              <a:t>Front-end: </a:t>
            </a:r>
            <a:r>
              <a:rPr lang="hu-HU" sz="2800" dirty="0">
                <a:solidFill>
                  <a:schemeClr val="bg1"/>
                </a:solidFill>
              </a:rPr>
              <a:t>Vue.js</a:t>
            </a:r>
          </a:p>
        </p:txBody>
      </p:sp>
      <p:sp>
        <p:nvSpPr>
          <p:cNvPr id="26" name="Téglalap 25"/>
          <p:cNvSpPr/>
          <p:nvPr/>
        </p:nvSpPr>
        <p:spPr>
          <a:xfrm>
            <a:off x="4659639" y="2428551"/>
            <a:ext cx="28536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</a:rPr>
              <a:t>Back-end: </a:t>
            </a:r>
            <a:r>
              <a:rPr lang="hu-HU" sz="2800" dirty="0">
                <a:solidFill>
                  <a:schemeClr val="bg1"/>
                </a:solidFill>
              </a:rPr>
              <a:t>Node.js</a:t>
            </a:r>
          </a:p>
        </p:txBody>
      </p:sp>
      <p:sp>
        <p:nvSpPr>
          <p:cNvPr id="28" name="Téglalap 27"/>
          <p:cNvSpPr/>
          <p:nvPr/>
        </p:nvSpPr>
        <p:spPr>
          <a:xfrm>
            <a:off x="8567170" y="2410581"/>
            <a:ext cx="2847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</a:rPr>
              <a:t>Adatbázis: </a:t>
            </a:r>
            <a:r>
              <a:rPr lang="hu-HU" sz="2800" dirty="0" err="1">
                <a:solidFill>
                  <a:schemeClr val="bg1"/>
                </a:solidFill>
              </a:rPr>
              <a:t>MySQL</a:t>
            </a:r>
            <a:endParaRPr lang="hu-HU" sz="2800" dirty="0">
              <a:solidFill>
                <a:schemeClr val="bg1"/>
              </a:solidFill>
            </a:endParaRPr>
          </a:p>
        </p:txBody>
      </p:sp>
      <p:pic>
        <p:nvPicPr>
          <p:cNvPr id="29" name="Kép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091" y="1708551"/>
            <a:ext cx="1151631" cy="720000"/>
          </a:xfrm>
          <a:prstGeom prst="rect">
            <a:avLst/>
          </a:prstGeom>
        </p:spPr>
      </p:pic>
      <p:pic>
        <p:nvPicPr>
          <p:cNvPr id="30" name="Kép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00" y="5679945"/>
            <a:ext cx="2581273" cy="1030911"/>
          </a:xfrm>
          <a:prstGeom prst="rect">
            <a:avLst/>
          </a:prstGeom>
          <a:noFill/>
          <a:effectLst>
            <a:softEdge rad="25400"/>
          </a:effectLst>
        </p:spPr>
      </p:pic>
      <p:sp>
        <p:nvSpPr>
          <p:cNvPr id="33" name="Téglalap 32"/>
          <p:cNvSpPr/>
          <p:nvPr/>
        </p:nvSpPr>
        <p:spPr>
          <a:xfrm>
            <a:off x="843826" y="2906471"/>
            <a:ext cx="2720168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400" b="1" dirty="0">
                <a:solidFill>
                  <a:schemeClr val="bg1">
                    <a:lumMod val="85000"/>
                  </a:schemeClr>
                </a:solidFill>
              </a:rPr>
              <a:t>Választás okai: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Könnyű használhatóság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Sok segédanyag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Népszerű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Megbízható</a:t>
            </a:r>
          </a:p>
          <a:p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églalap 34"/>
          <p:cNvSpPr/>
          <p:nvPr/>
        </p:nvSpPr>
        <p:spPr>
          <a:xfrm>
            <a:off x="4659639" y="2933801"/>
            <a:ext cx="2576411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400" b="1" dirty="0">
                <a:solidFill>
                  <a:schemeClr val="bg1">
                    <a:lumMod val="85000"/>
                  </a:schemeClr>
                </a:solidFill>
              </a:rPr>
              <a:t>Választás okai: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A tanulmányaink alatt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     nagyon megtetszett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     számunkra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Sok segédanyag</a:t>
            </a:r>
          </a:p>
          <a:p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églalap 35"/>
          <p:cNvSpPr/>
          <p:nvPr/>
        </p:nvSpPr>
        <p:spPr>
          <a:xfrm>
            <a:off x="8714609" y="2906471"/>
            <a:ext cx="2629053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400" b="1" dirty="0">
                <a:solidFill>
                  <a:schemeClr val="bg1">
                    <a:lumMod val="85000"/>
                  </a:schemeClr>
                </a:solidFill>
              </a:rPr>
              <a:t>Választás okai: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Egyszerű benne kezelni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     az adatokat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Átlátható</a:t>
            </a:r>
          </a:p>
        </p:txBody>
      </p:sp>
    </p:spTree>
    <p:extLst>
      <p:ext uri="{BB962C8B-B14F-4D97-AF65-F5344CB8AC3E}">
        <p14:creationId xmlns:p14="http://schemas.microsoft.com/office/powerpoint/2010/main" val="252946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19448" y="215062"/>
            <a:ext cx="28479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Csapatunk</a:t>
            </a:r>
          </a:p>
        </p:txBody>
      </p:sp>
      <p:sp>
        <p:nvSpPr>
          <p:cNvPr id="19" name="Lekerekített téglalap 18"/>
          <p:cNvSpPr/>
          <p:nvPr/>
        </p:nvSpPr>
        <p:spPr>
          <a:xfrm>
            <a:off x="544175" y="1362164"/>
            <a:ext cx="11103265" cy="5367885"/>
          </a:xfrm>
          <a:prstGeom prst="round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solidFill>
                <a:schemeClr val="tx1"/>
              </a:solidFill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966596" y="2239828"/>
            <a:ext cx="103536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hu-HU" sz="2000" b="1" dirty="0" err="1">
                <a:solidFill>
                  <a:schemeClr val="bg1"/>
                </a:solidFill>
              </a:rPr>
              <a:t>Dernóczi</a:t>
            </a:r>
            <a:r>
              <a:rPr lang="hu-HU" sz="2000" b="1" dirty="0">
                <a:solidFill>
                  <a:schemeClr val="bg1"/>
                </a:solidFill>
              </a:rPr>
              <a:t> Dániel:</a:t>
            </a:r>
            <a:r>
              <a:rPr lang="hu-HU" sz="2400" b="1" dirty="0">
                <a:solidFill>
                  <a:schemeClr val="bg1"/>
                </a:solidFill>
              </a:rPr>
              <a:t>		</a:t>
            </a:r>
            <a:r>
              <a:rPr lang="hu-HU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Front-end 20%</a:t>
            </a:r>
            <a:r>
              <a:rPr lang="hu-HU" dirty="0">
                <a:solidFill>
                  <a:schemeClr val="bg1"/>
                </a:solidFill>
              </a:rPr>
              <a:t>	</a:t>
            </a:r>
            <a:r>
              <a:rPr lang="hu-HU" dirty="0">
                <a:solidFill>
                  <a:schemeClr val="accent6"/>
                </a:solidFill>
              </a:rPr>
              <a:t>Back-end 60%</a:t>
            </a:r>
            <a:r>
              <a:rPr lang="hu-HU" dirty="0">
                <a:solidFill>
                  <a:schemeClr val="bg1"/>
                </a:solidFill>
              </a:rPr>
              <a:t>	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Adatbázis 70%	</a:t>
            </a:r>
            <a:r>
              <a:rPr lang="hu-HU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GitHub kezelés</a:t>
            </a:r>
            <a:r>
              <a:rPr lang="hu-HU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hu-HU" sz="2000" b="1" dirty="0">
                <a:solidFill>
                  <a:schemeClr val="bg1"/>
                </a:solidFill>
              </a:rPr>
              <a:t>Hujber Patrik Tamás:	</a:t>
            </a:r>
            <a:r>
              <a:rPr lang="hu-HU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Front-end 80%	</a:t>
            </a:r>
            <a:r>
              <a:rPr lang="hu-HU" dirty="0">
                <a:solidFill>
                  <a:schemeClr val="accent6"/>
                </a:solidFill>
              </a:rPr>
              <a:t>Back-end 40%</a:t>
            </a:r>
            <a:r>
              <a:rPr lang="hu-HU" dirty="0">
                <a:solidFill>
                  <a:schemeClr val="tx2">
                    <a:lumMod val="40000"/>
                    <a:lumOff val="60000"/>
                  </a:schemeClr>
                </a:solidFill>
              </a:rPr>
              <a:t>	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Adatbázis 30%</a:t>
            </a:r>
            <a:r>
              <a:rPr lang="hu-HU" dirty="0">
                <a:solidFill>
                  <a:schemeClr val="tx2">
                    <a:lumMod val="40000"/>
                    <a:lumOff val="60000"/>
                  </a:schemeClr>
                </a:solidFill>
              </a:rPr>
              <a:t>	</a:t>
            </a:r>
            <a:r>
              <a:rPr lang="hu-HU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PPT készítés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hu-HU" sz="2000" b="1" dirty="0">
                <a:solidFill>
                  <a:schemeClr val="bg1"/>
                </a:solidFill>
              </a:rPr>
              <a:t>Bognár Péter:	</a:t>
            </a:r>
            <a:r>
              <a:rPr lang="hu-HU" sz="2400" b="1" dirty="0">
                <a:solidFill>
                  <a:schemeClr val="bg1"/>
                </a:solidFill>
              </a:rPr>
              <a:t>	</a:t>
            </a:r>
            <a:r>
              <a:rPr lang="hu-HU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Dokumentáció</a:t>
            </a:r>
          </a:p>
        </p:txBody>
      </p:sp>
      <p:sp>
        <p:nvSpPr>
          <p:cNvPr id="23" name="Téglalap 22"/>
          <p:cNvSpPr/>
          <p:nvPr/>
        </p:nvSpPr>
        <p:spPr>
          <a:xfrm>
            <a:off x="3426332" y="1539386"/>
            <a:ext cx="54342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Csapat megosztás százalékosan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22" y="4477348"/>
            <a:ext cx="5194540" cy="195500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300" y="4477347"/>
            <a:ext cx="3108884" cy="19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2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5113455" y="261608"/>
            <a:ext cx="19650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8F66F493-CEA2-473F-AFA0-3E6739C4BE5E}"/>
              </a:ext>
            </a:extLst>
          </p:cNvPr>
          <p:cNvSpPr/>
          <p:nvPr/>
        </p:nvSpPr>
        <p:spPr>
          <a:xfrm>
            <a:off x="494922" y="22748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hu-HU" dirty="0"/>
              <a:t>A </a:t>
            </a:r>
            <a:r>
              <a:rPr lang="hu-HU" dirty="0" err="1"/>
              <a:t>github</a:t>
            </a:r>
            <a:r>
              <a:rPr lang="hu-HU" dirty="0"/>
              <a:t>-ot eleinte nehéz volt megszoknunk, ezért még a projekt készítésének az elejeén a Google drive-ot használtunk. De idővel rá kellet jönnünk, hogy a </a:t>
            </a:r>
            <a:r>
              <a:rPr lang="hu-HU" dirty="0" err="1"/>
              <a:t>github</a:t>
            </a:r>
            <a:r>
              <a:rPr lang="hu-HU" dirty="0"/>
              <a:t>-ban mennyivel több funkció van, és mennyivel jobb használni egy ilyen típusú projekt elkészítése közben. </a:t>
            </a:r>
          </a:p>
          <a:p>
            <a:pPr algn="just"/>
            <a:endParaRPr lang="hu-HU" dirty="0"/>
          </a:p>
          <a:p>
            <a:pPr algn="just"/>
            <a:r>
              <a:rPr lang="hu-HU" dirty="0"/>
              <a:t>A feladatok </a:t>
            </a:r>
            <a:r>
              <a:rPr lang="hu-HU" dirty="0" err="1"/>
              <a:t>pusholásához</a:t>
            </a:r>
            <a:r>
              <a:rPr lang="hu-HU" dirty="0"/>
              <a:t> GitHub </a:t>
            </a:r>
            <a:r>
              <a:rPr lang="hu-HU" dirty="0" err="1"/>
              <a:t>Desktop</a:t>
            </a:r>
            <a:r>
              <a:rPr lang="hu-HU" dirty="0"/>
              <a:t> alkalmazást használtuk, amely számunkra nagyon megtetszett. 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6A1CE95-3E96-47FD-AE79-316D2197E0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43" y="1446898"/>
            <a:ext cx="3964204" cy="3964204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063B9CB9-1428-4A37-85BA-275060C7F022}"/>
              </a:ext>
            </a:extLst>
          </p:cNvPr>
          <p:cNvSpPr txBox="1"/>
          <p:nvPr/>
        </p:nvSpPr>
        <p:spPr>
          <a:xfrm>
            <a:off x="8540919" y="5257213"/>
            <a:ext cx="1039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err="1"/>
              <a:t>Github</a:t>
            </a:r>
            <a:r>
              <a:rPr lang="hu-HU" sz="1400" dirty="0"/>
              <a:t> logó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320A17BC-459A-4CE5-9D14-F56E1ADE4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22" y="4823954"/>
            <a:ext cx="6500557" cy="117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52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3346190" y="254822"/>
            <a:ext cx="54996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weboldal funkciói 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C50CF01-CFB9-49A6-9491-BC5FE66FEB56}"/>
              </a:ext>
            </a:extLst>
          </p:cNvPr>
          <p:cNvSpPr txBox="1"/>
          <p:nvPr/>
        </p:nvSpPr>
        <p:spPr>
          <a:xfrm>
            <a:off x="2077753" y="1659285"/>
            <a:ext cx="8036495" cy="4278094"/>
          </a:xfrm>
          <a:prstGeom prst="rect">
            <a:avLst/>
          </a:prstGeom>
          <a:solidFill>
            <a:schemeClr val="tx1">
              <a:alpha val="79000"/>
            </a:schemeClr>
          </a:solidFill>
        </p:spPr>
        <p:txBody>
          <a:bodyPr wrap="non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</a:rPr>
              <a:t>Funkciók: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Regisztráció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Bejelentéses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Autók kilistázása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Modellek konfigurálása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A konfigurált autó összegzése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Rendelés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E-mail visszaigazolás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Felhasználó saját adatainak megtekintésé (felhasználói oldal)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Szervizelés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Adatbázisba adatok lekérése és feltöltése</a:t>
            </a:r>
          </a:p>
        </p:txBody>
      </p:sp>
    </p:spTree>
    <p:extLst>
      <p:ext uri="{BB962C8B-B14F-4D97-AF65-F5344CB8AC3E}">
        <p14:creationId xmlns:p14="http://schemas.microsoft.com/office/powerpoint/2010/main" val="1445545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45B2B52E-DD97-4F80-BE91-389AEFFE21C9}"/>
              </a:ext>
            </a:extLst>
          </p:cNvPr>
          <p:cNvSpPr/>
          <p:nvPr/>
        </p:nvSpPr>
        <p:spPr>
          <a:xfrm>
            <a:off x="1260629" y="1738495"/>
            <a:ext cx="9916357" cy="3764132"/>
          </a:xfrm>
          <a:prstGeom prst="round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3808665" y="254822"/>
            <a:ext cx="45746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Az oldal Dizájnja</a:t>
            </a: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DA005938-C788-4479-B80E-8EDB4A9B5837}"/>
              </a:ext>
            </a:extLst>
          </p:cNvPr>
          <p:cNvSpPr/>
          <p:nvPr/>
        </p:nvSpPr>
        <p:spPr>
          <a:xfrm>
            <a:off x="1781338" y="2345275"/>
            <a:ext cx="3733800" cy="2550575"/>
          </a:xfrm>
          <a:prstGeom prst="round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Téglalap 22"/>
          <p:cNvSpPr/>
          <p:nvPr/>
        </p:nvSpPr>
        <p:spPr>
          <a:xfrm>
            <a:off x="2574470" y="2576374"/>
            <a:ext cx="28129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1" dirty="0">
                <a:solidFill>
                  <a:schemeClr val="bg1"/>
                </a:solidFill>
              </a:rPr>
              <a:t>Oldal szín palettája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3C1566D-F59B-442E-A317-D30C508051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84" y="2474514"/>
            <a:ext cx="665386" cy="66538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911C987-E29D-4009-AB89-AB41458BFEAE}"/>
              </a:ext>
            </a:extLst>
          </p:cNvPr>
          <p:cNvSpPr txBox="1"/>
          <p:nvPr/>
        </p:nvSpPr>
        <p:spPr>
          <a:xfrm>
            <a:off x="2574470" y="290896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Kék, szürke, fekete, fehér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9222563-F6DD-4105-8E5B-01FCA2028DFD}"/>
              </a:ext>
            </a:extLst>
          </p:cNvPr>
          <p:cNvSpPr txBox="1"/>
          <p:nvPr/>
        </p:nvSpPr>
        <p:spPr>
          <a:xfrm>
            <a:off x="1805669" y="3284465"/>
            <a:ext cx="37094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>
                <a:solidFill>
                  <a:schemeClr val="bg1"/>
                </a:solidFill>
              </a:rPr>
              <a:t>A kék szín fontos a weboldalon, mivel a Ford logójában is található. A szürke, fekete és fehér színnel egy modern kinézetű weboldalt akarunk mutatni. </a:t>
            </a:r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8AEB3D06-0B57-41DD-8B56-2519A28ED4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90" y="2403147"/>
            <a:ext cx="3895726" cy="24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66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églalap 14"/>
          <p:cNvSpPr/>
          <p:nvPr/>
        </p:nvSpPr>
        <p:spPr>
          <a:xfrm>
            <a:off x="1" y="1027657"/>
            <a:ext cx="12191999" cy="5830343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02681" y="258214"/>
            <a:ext cx="28815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Front-end </a:t>
            </a:r>
          </a:p>
        </p:txBody>
      </p:sp>
      <p:sp>
        <p:nvSpPr>
          <p:cNvPr id="23" name="Téglalap 22"/>
          <p:cNvSpPr/>
          <p:nvPr/>
        </p:nvSpPr>
        <p:spPr>
          <a:xfrm>
            <a:off x="378126" y="1715916"/>
            <a:ext cx="1153061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>
                <a:solidFill>
                  <a:schemeClr val="bg1"/>
                </a:solidFill>
              </a:rPr>
              <a:t>Views</a:t>
            </a:r>
            <a:r>
              <a:rPr lang="hu-HU" sz="2800" b="1" dirty="0">
                <a:solidFill>
                  <a:schemeClr val="bg1"/>
                </a:solidFill>
              </a:rPr>
              <a:t>: </a:t>
            </a:r>
            <a:r>
              <a:rPr lang="hu-HU" sz="2400" dirty="0" err="1">
                <a:solidFill>
                  <a:schemeClr val="bg1"/>
                </a:solidFill>
              </a:rPr>
              <a:t>HomeView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About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Boiling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Cars</a:t>
            </a:r>
            <a:r>
              <a:rPr lang="hu-HU" sz="2400" dirty="0">
                <a:solidFill>
                  <a:schemeClr val="bg1"/>
                </a:solidFill>
              </a:rPr>
              <a:t>, Configurator, </a:t>
            </a:r>
            <a:r>
              <a:rPr lang="hu-HU" sz="2400" dirty="0" err="1">
                <a:solidFill>
                  <a:schemeClr val="bg1"/>
                </a:solidFill>
              </a:rPr>
              <a:t>History</a:t>
            </a:r>
            <a:r>
              <a:rPr lang="hu-HU" sz="2400" dirty="0">
                <a:solidFill>
                  <a:schemeClr val="bg1"/>
                </a:solidFill>
              </a:rPr>
              <a:t>, Login, </a:t>
            </a:r>
            <a:r>
              <a:rPr lang="hu-HU" sz="2400" dirty="0" err="1">
                <a:solidFill>
                  <a:schemeClr val="bg1"/>
                </a:solidFill>
              </a:rPr>
              <a:t>Registration</a:t>
            </a:r>
            <a:r>
              <a:rPr lang="hu-HU" sz="2400" dirty="0">
                <a:solidFill>
                  <a:schemeClr val="bg1"/>
                </a:solidFill>
              </a:rPr>
              <a:t>, Service, </a:t>
            </a:r>
            <a:r>
              <a:rPr lang="hu-HU" sz="2400" dirty="0" err="1">
                <a:solidFill>
                  <a:schemeClr val="bg1"/>
                </a:solidFill>
              </a:rPr>
              <a:t>Summary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Profile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378126" y="2813922"/>
            <a:ext cx="10965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>
                <a:solidFill>
                  <a:schemeClr val="bg1"/>
                </a:solidFill>
              </a:rPr>
              <a:t>Components</a:t>
            </a:r>
            <a:r>
              <a:rPr lang="hu-HU" sz="2800" b="1" dirty="0">
                <a:solidFill>
                  <a:schemeClr val="bg1"/>
                </a:solidFill>
              </a:rPr>
              <a:t>: </a:t>
            </a:r>
            <a:r>
              <a:rPr lang="hu-HU" sz="2400" dirty="0" err="1">
                <a:solidFill>
                  <a:schemeClr val="bg1"/>
                </a:solidFill>
              </a:rPr>
              <a:t>CarsList</a:t>
            </a:r>
            <a:r>
              <a:rPr lang="hu-HU" sz="2400" dirty="0">
                <a:solidFill>
                  <a:schemeClr val="bg1"/>
                </a:solidFill>
              </a:rPr>
              <a:t>, Configurator, </a:t>
            </a:r>
            <a:r>
              <a:rPr lang="hu-HU" sz="2400" dirty="0" err="1">
                <a:solidFill>
                  <a:schemeClr val="bg1"/>
                </a:solidFill>
              </a:rPr>
              <a:t>Summary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378126" y="3542596"/>
            <a:ext cx="10965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>
                <a:solidFill>
                  <a:schemeClr val="bg1"/>
                </a:solidFill>
              </a:rPr>
              <a:t>CSS: </a:t>
            </a:r>
            <a:r>
              <a:rPr lang="hu-HU" sz="2400" dirty="0" err="1">
                <a:solidFill>
                  <a:schemeClr val="bg1"/>
                </a:solidFill>
              </a:rPr>
              <a:t>bootstrap.min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style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églalap 12"/>
          <p:cNvSpPr/>
          <p:nvPr/>
        </p:nvSpPr>
        <p:spPr>
          <a:xfrm>
            <a:off x="378125" y="4271270"/>
            <a:ext cx="10965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>
                <a:solidFill>
                  <a:schemeClr val="bg1"/>
                </a:solidFill>
              </a:rPr>
              <a:t>Services</a:t>
            </a:r>
            <a:r>
              <a:rPr lang="hu-HU" sz="2800" b="1" dirty="0">
                <a:solidFill>
                  <a:schemeClr val="bg1"/>
                </a:solidFill>
              </a:rPr>
              <a:t>: </a:t>
            </a:r>
            <a:r>
              <a:rPr lang="hu-HU" sz="2400" dirty="0">
                <a:solidFill>
                  <a:schemeClr val="bg1"/>
                </a:solidFill>
              </a:rPr>
              <a:t>dataservice.js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378125" y="4999944"/>
            <a:ext cx="10965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>
                <a:solidFill>
                  <a:schemeClr val="bg1"/>
                </a:solidFill>
              </a:rPr>
              <a:t>Stores</a:t>
            </a:r>
            <a:r>
              <a:rPr lang="hu-HU" sz="2800" b="1" dirty="0">
                <a:solidFill>
                  <a:schemeClr val="bg1"/>
                </a:solidFill>
              </a:rPr>
              <a:t>: </a:t>
            </a:r>
            <a:r>
              <a:rPr lang="hu-HU" sz="2400" dirty="0">
                <a:solidFill>
                  <a:schemeClr val="bg1"/>
                </a:solidFill>
              </a:rPr>
              <a:t>index.js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993" y="3750262"/>
            <a:ext cx="5153744" cy="2686425"/>
          </a:xfrm>
          <a:prstGeom prst="rect">
            <a:avLst/>
          </a:prstGeom>
        </p:spPr>
      </p:pic>
      <p:sp>
        <p:nvSpPr>
          <p:cNvPr id="16" name="Szövegdoboz 15"/>
          <p:cNvSpPr txBox="1"/>
          <p:nvPr/>
        </p:nvSpPr>
        <p:spPr>
          <a:xfrm>
            <a:off x="6754993" y="6431783"/>
            <a:ext cx="1827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Oldalak beimportálása</a:t>
            </a:r>
          </a:p>
        </p:txBody>
      </p:sp>
    </p:spTree>
    <p:extLst>
      <p:ext uri="{BB962C8B-B14F-4D97-AF65-F5344CB8AC3E}">
        <p14:creationId xmlns:p14="http://schemas.microsoft.com/office/powerpoint/2010/main" val="3619074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02681" y="258214"/>
            <a:ext cx="28815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Front-end 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208EF886-943A-47D9-9C2A-8AF69D9D00F0}"/>
              </a:ext>
            </a:extLst>
          </p:cNvPr>
          <p:cNvSpPr/>
          <p:nvPr/>
        </p:nvSpPr>
        <p:spPr>
          <a:xfrm>
            <a:off x="349756" y="1473682"/>
            <a:ext cx="3593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/>
              <a:t>Navbar</a:t>
            </a:r>
            <a:endParaRPr lang="hu-HU" sz="2800" b="1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5CCC0AD8-B4FB-4B68-B2B9-8A991E8CF373}"/>
              </a:ext>
            </a:extLst>
          </p:cNvPr>
          <p:cNvSpPr txBox="1"/>
          <p:nvPr/>
        </p:nvSpPr>
        <p:spPr>
          <a:xfrm>
            <a:off x="340962" y="2000045"/>
            <a:ext cx="78886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A </a:t>
            </a:r>
            <a:r>
              <a:rPr lang="hu-HU" dirty="0" err="1"/>
              <a:t>navbar-on</a:t>
            </a:r>
            <a:r>
              <a:rPr lang="hu-HU" dirty="0"/>
              <a:t> hat darab fő link található, plusz a Bejelentéses gomb. A kezdőlapra (és a logóra) kattintva a </a:t>
            </a:r>
            <a:r>
              <a:rPr lang="hu-HU" dirty="0" err="1"/>
              <a:t>HomeView</a:t>
            </a:r>
            <a:r>
              <a:rPr lang="hu-HU" dirty="0"/>
              <a:t> jelenik meg. A modellválasztékra kattintva egy lenyíló listában megjelenik az összes modell, de a „minden modell” gombbal egy teljes oldalt nyithatunk meg ahol ugyan úgy ki listázza az autókat. A Ford fiók és szerviz csak bejelentéses után érhető el, ahol adatainkat és szervizelésünket tekinthetjük meg. A kapcsolat gombra kattintva le görget az oldal aljára ahol látható a Ford elérhetősége. A Bejelentéses egy Login oldalt nyit meg.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F4307F5-A375-45F3-BDEA-4ECBFE0A3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5845"/>
            <a:ext cx="8353887" cy="45215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AB036CB5-5EA0-44A6-8B2C-1BFCB4D49C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820" y="1566879"/>
            <a:ext cx="1733424" cy="4295877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EF0B696E-8670-4377-B749-DB9E932C9C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440" y="6143762"/>
            <a:ext cx="3453415" cy="714238"/>
          </a:xfrm>
          <a:prstGeom prst="rect">
            <a:avLst/>
          </a:prstGeom>
        </p:spPr>
      </p:pic>
      <p:sp>
        <p:nvSpPr>
          <p:cNvPr id="21" name="Szövegdoboz 20">
            <a:extLst>
              <a:ext uri="{FF2B5EF4-FFF2-40B4-BE49-F238E27FC236}">
                <a16:creationId xmlns:a16="http://schemas.microsoft.com/office/drawing/2014/main" id="{3B572FFC-F7DD-4259-9BE8-7D738825AE8D}"/>
              </a:ext>
            </a:extLst>
          </p:cNvPr>
          <p:cNvSpPr txBox="1"/>
          <p:nvPr/>
        </p:nvSpPr>
        <p:spPr>
          <a:xfrm>
            <a:off x="465250" y="4108430"/>
            <a:ext cx="78886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A Továbbiak egy lenyíló menü melyben a következő allinkek találhatóak: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Története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Rólunk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Hírek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Források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(Login) – mobile nézet miatt</a:t>
            </a:r>
          </a:p>
        </p:txBody>
      </p:sp>
    </p:spTree>
    <p:extLst>
      <p:ext uri="{BB962C8B-B14F-4D97-AF65-F5344CB8AC3E}">
        <p14:creationId xmlns:p14="http://schemas.microsoft.com/office/powerpoint/2010/main" val="1535031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1137</Words>
  <Application>Microsoft Office PowerPoint</Application>
  <PresentationFormat>Szélesvásznú</PresentationFormat>
  <Paragraphs>164</Paragraphs>
  <Slides>20</Slides>
  <Notes>19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Office-téma</vt:lpstr>
      <vt:lpstr>FORD MOTOR COMPANY 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Pc</dc:creator>
  <cp:lastModifiedBy>Hujber Patrik Tamás</cp:lastModifiedBy>
  <cp:revision>195</cp:revision>
  <dcterms:created xsi:type="dcterms:W3CDTF">2023-04-19T14:09:06Z</dcterms:created>
  <dcterms:modified xsi:type="dcterms:W3CDTF">2023-04-20T10:54:39Z</dcterms:modified>
</cp:coreProperties>
</file>